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7"/>
  </p:notesMasterIdLst>
  <p:sldIdLst>
    <p:sldId id="256" r:id="rId2"/>
    <p:sldId id="287" r:id="rId3"/>
    <p:sldId id="268" r:id="rId4"/>
    <p:sldId id="270" r:id="rId5"/>
    <p:sldId id="265" r:id="rId6"/>
    <p:sldId id="269" r:id="rId7"/>
    <p:sldId id="266" r:id="rId8"/>
    <p:sldId id="273" r:id="rId9"/>
    <p:sldId id="271" r:id="rId10"/>
    <p:sldId id="267" r:id="rId11"/>
    <p:sldId id="272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6" r:id="rId22"/>
    <p:sldId id="284" r:id="rId23"/>
    <p:sldId id="285" r:id="rId24"/>
    <p:sldId id="288" r:id="rId25"/>
    <p:sldId id="290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9133357-0B99-FC4B-97EA-46767BA5A389}">
          <p14:sldIdLst>
            <p14:sldId id="256"/>
            <p14:sldId id="287"/>
            <p14:sldId id="268"/>
            <p14:sldId id="270"/>
            <p14:sldId id="265"/>
            <p14:sldId id="269"/>
            <p14:sldId id="266"/>
            <p14:sldId id="273"/>
            <p14:sldId id="271"/>
            <p14:sldId id="267"/>
            <p14:sldId id="272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6"/>
            <p14:sldId id="284"/>
            <p14:sldId id="285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5"/>
    <p:restoredTop sz="94664"/>
  </p:normalViewPr>
  <p:slideViewPr>
    <p:cSldViewPr snapToGrid="0">
      <p:cViewPr varScale="1">
        <p:scale>
          <a:sx n="118" d="100"/>
          <a:sy n="118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DBC38-B0A7-ED44-B35B-4982E70B746E}" type="datetimeFigureOut">
              <a:rPr kumimoji="1" lang="ko-Kore-KR" altLang="en-US" smtClean="0"/>
              <a:t>2023. 4. 12.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8A110-DD7B-8542-B88C-F3756E4F57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158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이번 </a:t>
            </a:r>
            <a:r>
              <a:rPr kumimoji="1" lang="en-US" altLang="ko-KR" dirty="0"/>
              <a:t>AIB </a:t>
            </a:r>
            <a:r>
              <a:rPr kumimoji="1" lang="ko-KR" altLang="en-US" dirty="0"/>
              <a:t>섹션 </a:t>
            </a:r>
            <a:r>
              <a:rPr kumimoji="1" lang="en-US" altLang="ko-KR" dirty="0"/>
              <a:t>2</a:t>
            </a:r>
            <a:r>
              <a:rPr kumimoji="1" lang="ko-KR" altLang="en-US" dirty="0"/>
              <a:t> 프로젝트 네이버 쇼핑 </a:t>
            </a:r>
            <a:r>
              <a:rPr kumimoji="1" lang="en-US" altLang="ko-KR" dirty="0"/>
              <a:t>OPEN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최적 상품 판매전략에 대해 발표할 김영석입니다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7431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데이터 선정입니다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네이버에서 제공중인 오픈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이용햇습니다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3072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오픈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공식적으로 제공하는 양식입니다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9123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Api</a:t>
            </a:r>
            <a:r>
              <a:rPr kumimoji="1" lang="ko-Kore-KR" altLang="en-US" dirty="0"/>
              <a:t>에서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가져온 데이터를 토대로 다음과 같은 </a:t>
            </a:r>
            <a:r>
              <a:rPr kumimoji="1" lang="en-US" altLang="ko-KR" dirty="0" err="1"/>
              <a:t>eda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진행했습니다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2976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Feature engineering	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다음과 같이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Maker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brand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카디널리티가</a:t>
            </a:r>
            <a:r>
              <a:rPr kumimoji="1" lang="ko-KR" altLang="en-US" dirty="0"/>
              <a:t> 매우 높기 때문에 </a:t>
            </a:r>
            <a:r>
              <a:rPr kumimoji="1" lang="ko-KR" altLang="en-US" dirty="0" err="1"/>
              <a:t>분석시</a:t>
            </a:r>
            <a:r>
              <a:rPr kumimoji="1" lang="ko-KR" altLang="en-US" dirty="0"/>
              <a:t> 악영향을 줄 수 있어 포인트 점수 개념을 추가했습니다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가격또한</a:t>
            </a:r>
            <a:r>
              <a:rPr kumimoji="1" lang="ko-KR" altLang="en-US" dirty="0"/>
              <a:t> 구간을 나눠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 구분으로 </a:t>
            </a:r>
            <a:r>
              <a:rPr kumimoji="1" lang="ko-KR" altLang="en-US" dirty="0" err="1"/>
              <a:t>구분햇습니다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 구분도 점수를 부과하여 메이커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금액구간 점수를 합하여 총점수를 표현했습니다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 과정을 통해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과정을 완료했습니다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50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모델링 과정입니다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14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타겟은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Price_range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범주형으로 진행했으며 분류문제로 진행했습니다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개 분류의 분포를 확인한 결과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순위 </a:t>
            </a:r>
            <a:r>
              <a:rPr kumimoji="1" lang="en-US" altLang="ko-KR" dirty="0"/>
              <a:t>very cheap</a:t>
            </a:r>
            <a:r>
              <a:rPr kumimoji="1" lang="ko-KR" altLang="en-US" dirty="0"/>
              <a:t>이며 정확도는 위와 같이 나왔습니다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셋은 </a:t>
            </a:r>
            <a:r>
              <a:rPr kumimoji="1" lang="en-US" altLang="ko-KR" dirty="0"/>
              <a:t>7:3</a:t>
            </a:r>
            <a:r>
              <a:rPr kumimoji="1" lang="ko-Kore-KR" altLang="en-US" dirty="0"/>
              <a:t>으로</a:t>
            </a:r>
            <a:r>
              <a:rPr kumimoji="1" lang="ko-KR" altLang="en-US" dirty="0"/>
              <a:t> 나눴습니다</a:t>
            </a:r>
            <a:r>
              <a:rPr kumimoji="1"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89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랜덤포레스트</a:t>
            </a:r>
            <a:r>
              <a:rPr kumimoji="1" lang="ko-KR" altLang="en-US" dirty="0"/>
              <a:t> 기법을 활용하여 확인했습니다</a:t>
            </a:r>
            <a:endParaRPr kumimoji="1" lang="en-US" altLang="ko-KR" dirty="0"/>
          </a:p>
          <a:p>
            <a:r>
              <a:rPr kumimoji="1" lang="ko-KR" altLang="en-US" dirty="0"/>
              <a:t>혼동행렬 및 정확도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정밀도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재현율을 확인한 결과 기준모델보다 개선됐습니다</a:t>
            </a:r>
            <a:r>
              <a:rPr kumimoji="1" lang="en-US" altLang="ko-KR" dirty="0"/>
              <a:t>,.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785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catboost</a:t>
            </a:r>
            <a:r>
              <a:rPr kumimoji="1" lang="ko-KR" altLang="en-US" dirty="0"/>
              <a:t>입니다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997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xgb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9685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모델링 기법의 개선도를 </a:t>
            </a:r>
            <a:r>
              <a:rPr kumimoji="1" lang="ko-KR" altLang="en-US" dirty="0" err="1"/>
              <a:t>확인했을때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randomforest</a:t>
            </a:r>
            <a:r>
              <a:rPr kumimoji="1" lang="ko-KR" altLang="en-US" dirty="0"/>
              <a:t>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근소하게 앞섰습니다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3164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목차는</a:t>
            </a:r>
            <a:r>
              <a:rPr kumimoji="1" lang="ko-KR" altLang="en-US" dirty="0"/>
              <a:t> 최초 가설 설정부터 하여 최종 가설 결정에 필요한 사전 탐색 데이터를 확인하고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데이터 수집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eda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진행하고 여러 모델기법들을 활용하여 모델링 및 해석 작업을 진행합니다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0533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kfold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en-US" altLang="ko-KR" dirty="0"/>
              <a:t>5fold </a:t>
            </a:r>
            <a:r>
              <a:rPr kumimoji="1" lang="ko-KR" altLang="en-US" dirty="0"/>
              <a:t>까지 교차검증 했습니다</a:t>
            </a:r>
            <a:r>
              <a:rPr kumimoji="1" lang="en-US" altLang="ko-KR" dirty="0"/>
              <a:t>,.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Std</a:t>
            </a:r>
            <a:r>
              <a:rPr kumimoji="1" lang="ko-KR" altLang="en-US" dirty="0"/>
              <a:t> 가 작다는 것은 모델 복잡도에 비해 샘플수가 충분합니다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5-fold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교차 검증은 모델의 일반화 성능을 평가하는 데 유용합니다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데이터를 더 작은 부분으로 나누어 검증하는 것이기 때문에 모델의 성능을 더 정확하게 평가할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데이터를 다양한 방법으로 나누어 학습하므로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모델이 특정 데이터에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overfitting)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되지 않도록 방지할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9201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모델 해석입니다</a:t>
            </a:r>
            <a:r>
              <a:rPr kumimoji="1" lang="en-US" altLang="ko-KR" dirty="0"/>
              <a:t>,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4681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278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최초 가설 설정입니다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카카오 스타일 데이터 사이언스라는 가정하에 최적의 상품 가격을 알아보는 과정을 </a:t>
            </a:r>
            <a:r>
              <a:rPr kumimoji="1" lang="ko-KR" altLang="en-US" dirty="0" err="1"/>
              <a:t>거칠겁니다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86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최적</a:t>
            </a:r>
            <a:r>
              <a:rPr kumimoji="1" lang="ko-KR" altLang="en-US" dirty="0"/>
              <a:t> 판매가를 </a:t>
            </a:r>
            <a:r>
              <a:rPr kumimoji="1" lang="ko-KR" altLang="en-US" dirty="0" err="1"/>
              <a:t>찾기전에</a:t>
            </a:r>
            <a:r>
              <a:rPr kumimoji="1" lang="ko-KR" altLang="en-US" dirty="0"/>
              <a:t> 반드시 알아야 할 내용을 사전탐색으로 확인했습니다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9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사전</a:t>
            </a:r>
            <a:r>
              <a:rPr kumimoji="1" lang="ko-KR" altLang="en-US" dirty="0"/>
              <a:t> 탐색 시 </a:t>
            </a:r>
            <a:r>
              <a:rPr kumimoji="1" lang="en-US" altLang="ko-KR" dirty="0"/>
              <a:t>22</a:t>
            </a:r>
            <a:r>
              <a:rPr kumimoji="1" lang="ko-KR" altLang="en-US" dirty="0"/>
              <a:t>년 기준 여성은 모바일로 패션의류를 더 많이 검색했습니다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1187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2</a:t>
            </a:r>
            <a:r>
              <a:rPr kumimoji="1" lang="ko-KR" altLang="en-US" dirty="0"/>
              <a:t>년 남성은 모바일로 패션의류를 </a:t>
            </a:r>
            <a:r>
              <a:rPr kumimoji="1" lang="ko-KR" altLang="en-US" dirty="0" err="1"/>
              <a:t>더많이</a:t>
            </a:r>
            <a:r>
              <a:rPr kumimoji="1" lang="ko-KR" altLang="en-US" dirty="0"/>
              <a:t> 검색했습니다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992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2</a:t>
            </a:r>
            <a:r>
              <a:rPr kumimoji="1" lang="ko-KR" altLang="en-US" dirty="0"/>
              <a:t>년 기준 남성과 여성이 패션의류 쇼핑 검색을 한 비율입니다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여성이 더 많습니다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246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패션의류</a:t>
            </a:r>
            <a:r>
              <a:rPr kumimoji="1" lang="ko-KR" altLang="en-US" dirty="0"/>
              <a:t> 카테고리에서 최신 검색 트랜드는 사진과 같이 티셔츠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재킷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트레이닝복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원피스가 강세인 것으로 보아 봄철 외출 시기에 맞물려 </a:t>
            </a:r>
            <a:r>
              <a:rPr kumimoji="1" lang="ko-KR" altLang="en-US" dirty="0" err="1"/>
              <a:t>검색량이</a:t>
            </a:r>
            <a:r>
              <a:rPr kumimoji="1" lang="ko-KR" altLang="en-US" dirty="0"/>
              <a:t> 증가한 것으로 보입니다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4965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따라서</a:t>
            </a:r>
            <a:r>
              <a:rPr kumimoji="1" lang="ko-KR" altLang="en-US" dirty="0"/>
              <a:t> 최종 가설은 위와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너무 낮은 가격으로만 팔면 브랜드 이미지 및 수익 악화의 우려가 있어 최적의 가격을 선정하기 위한 특성을 확인하는 과정이 필요합니다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8A110-DD7B-8542-B88C-F3756E4F57E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35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14000"/>
              </a:lnSpc>
              <a:defRPr sz="6000" b="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3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4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03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4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9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2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4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0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5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4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6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 spc="8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None/>
        <a:defRPr sz="2100" b="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None/>
        <a:defRPr sz="180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i="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i="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docs/serviceapi/search/shopping/shopping.md#%EC%83%81%ED%92%88%EA%B5%B0-%ED%83%80%EC%9E%8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3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39" descr="백화점의 추상적인 흐릿한 배경">
            <a:extLst>
              <a:ext uri="{FF2B5EF4-FFF2-40B4-BE49-F238E27FC236}">
                <a16:creationId xmlns:a16="http://schemas.microsoft.com/office/drawing/2014/main" id="{BE560ECC-FA26-F5F1-3600-32840FCA7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50" name="Rectangle 45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7D64C4-B1E4-542C-2183-0F301D2F8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2" y="863600"/>
            <a:ext cx="6985055" cy="3366494"/>
          </a:xfrm>
        </p:spPr>
        <p:txBody>
          <a:bodyPr anchor="b">
            <a:norm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네이버</a:t>
            </a:r>
            <a:r>
              <a:rPr kumimoji="1" lang="ko-KR" altLang="en-US" dirty="0">
                <a:solidFill>
                  <a:schemeClr val="bg1"/>
                </a:solidFill>
              </a:rPr>
              <a:t> 오픈 </a:t>
            </a:r>
            <a:r>
              <a:rPr kumimoji="1" lang="en-US" altLang="ko-KR" dirty="0">
                <a:solidFill>
                  <a:schemeClr val="bg1"/>
                </a:solidFill>
              </a:rPr>
              <a:t>API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이용한 최적 상품 판매전략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66A3EC-21B3-696C-E5AD-F8D4FCF8B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AIB 18</a:t>
            </a:r>
            <a:r>
              <a:rPr kumimoji="1" lang="ko-Kore-KR" altLang="en-US" dirty="0">
                <a:solidFill>
                  <a:schemeClr val="bg1"/>
                </a:solidFill>
              </a:rPr>
              <a:t>기</a:t>
            </a:r>
            <a:r>
              <a:rPr kumimoji="1" lang="en-US" altLang="ko-Kore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김영석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43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그림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8453C628-F9A1-70B3-0F6B-95091E16A98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t="1935" b="19668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180BD3-ED87-9EA4-96E3-A84D46A81F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29237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en-US" altLang="en-US" sz="6000" b="0" cap="all" spc="150" dirty="0" err="1">
                <a:solidFill>
                  <a:schemeClr val="bg1"/>
                </a:solidFill>
              </a:rPr>
              <a:t>데이터</a:t>
            </a:r>
            <a:r>
              <a:rPr kumimoji="1" lang="en-US" altLang="ko-KR" sz="6000" b="0" cap="all" spc="150" dirty="0">
                <a:solidFill>
                  <a:schemeClr val="bg1"/>
                </a:solidFill>
              </a:rPr>
              <a:t> </a:t>
            </a:r>
            <a:r>
              <a:rPr kumimoji="1" lang="ko-KR" altLang="en-US" sz="6000" b="0" cap="all" spc="150" dirty="0">
                <a:solidFill>
                  <a:schemeClr val="bg1"/>
                </a:solidFill>
              </a:rPr>
              <a:t>선정</a:t>
            </a:r>
            <a:endParaRPr kumimoji="1" lang="en-US" altLang="en-US" sz="6000" b="0" cap="all" spc="150" dirty="0">
              <a:solidFill>
                <a:schemeClr val="bg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134DD6-637C-4590-7596-28A0606A1FA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50511" y="4290191"/>
            <a:ext cx="6081953" cy="13456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400" spc="150" dirty="0" err="1">
                <a:solidFill>
                  <a:schemeClr val="bg1"/>
                </a:solidFill>
              </a:rPr>
              <a:t>네이버</a:t>
            </a:r>
            <a:r>
              <a:rPr kumimoji="1" lang="ko-KR" altLang="en-US" sz="2400" spc="150" dirty="0">
                <a:solidFill>
                  <a:schemeClr val="bg1"/>
                </a:solidFill>
              </a:rPr>
              <a:t>에서 제공중인 쇼핑 </a:t>
            </a:r>
            <a:r>
              <a:rPr kumimoji="1" lang="en-US" altLang="ko-KR" sz="2400" spc="150" dirty="0">
                <a:solidFill>
                  <a:schemeClr val="bg1"/>
                </a:solidFill>
              </a:rPr>
              <a:t>API</a:t>
            </a:r>
            <a:r>
              <a:rPr kumimoji="1" lang="ko-KR" altLang="en-US" sz="2400" spc="150" dirty="0" err="1">
                <a:solidFill>
                  <a:schemeClr val="bg1"/>
                </a:solidFill>
              </a:rPr>
              <a:t>를</a:t>
            </a:r>
            <a:r>
              <a:rPr kumimoji="1" lang="en-US" altLang="ko-KR" sz="2400" spc="150" dirty="0">
                <a:solidFill>
                  <a:schemeClr val="bg1"/>
                </a:solidFill>
              </a:rPr>
              <a:t> </a:t>
            </a:r>
            <a:r>
              <a:rPr kumimoji="1" lang="ko-KR" altLang="en-US" sz="2400" spc="150" dirty="0">
                <a:solidFill>
                  <a:schemeClr val="bg1"/>
                </a:solidFill>
              </a:rPr>
              <a:t>통해 상품명</a:t>
            </a:r>
            <a:r>
              <a:rPr kumimoji="1" lang="en-US" altLang="ko-KR" sz="2400" spc="150" dirty="0">
                <a:solidFill>
                  <a:schemeClr val="bg1"/>
                </a:solidFill>
              </a:rPr>
              <a:t>, </a:t>
            </a:r>
            <a:r>
              <a:rPr kumimoji="1" lang="ko-KR" altLang="en-US" sz="2400" spc="150" dirty="0">
                <a:solidFill>
                  <a:schemeClr val="bg1"/>
                </a:solidFill>
              </a:rPr>
              <a:t>카테고리</a:t>
            </a:r>
            <a:r>
              <a:rPr kumimoji="1" lang="en-US" altLang="ko-KR" sz="2400" spc="150" dirty="0">
                <a:solidFill>
                  <a:schemeClr val="bg1"/>
                </a:solidFill>
              </a:rPr>
              <a:t>, </a:t>
            </a:r>
            <a:r>
              <a:rPr kumimoji="1" lang="ko-KR" altLang="en-US" sz="2400" spc="150" dirty="0">
                <a:solidFill>
                  <a:schemeClr val="bg1"/>
                </a:solidFill>
              </a:rPr>
              <a:t>최저가 등의 정보를 수집</a:t>
            </a:r>
            <a:endParaRPr kumimoji="1" lang="en-US" altLang="en-US" sz="2400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6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135E397-3D97-F10F-CB57-5BCEA1CF3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72655"/>
              </p:ext>
            </p:extLst>
          </p:nvPr>
        </p:nvGraphicFramePr>
        <p:xfrm>
          <a:off x="120315" y="218239"/>
          <a:ext cx="7543800" cy="6205443"/>
        </p:xfrm>
        <a:graphic>
          <a:graphicData uri="http://schemas.openxmlformats.org/drawingml/2006/table">
            <a:tbl>
              <a:tblPr/>
              <a:tblGrid>
                <a:gridCol w="1876927">
                  <a:extLst>
                    <a:ext uri="{9D8B030D-6E8A-4147-A177-3AD203B41FA5}">
                      <a16:colId xmlns:a16="http://schemas.microsoft.com/office/drawing/2014/main" val="2724297914"/>
                    </a:ext>
                  </a:extLst>
                </a:gridCol>
                <a:gridCol w="541421">
                  <a:extLst>
                    <a:ext uri="{9D8B030D-6E8A-4147-A177-3AD203B41FA5}">
                      <a16:colId xmlns:a16="http://schemas.microsoft.com/office/drawing/2014/main" val="958172270"/>
                    </a:ext>
                  </a:extLst>
                </a:gridCol>
                <a:gridCol w="5125452">
                  <a:extLst>
                    <a:ext uri="{9D8B030D-6E8A-4147-A177-3AD203B41FA5}">
                      <a16:colId xmlns:a16="http://schemas.microsoft.com/office/drawing/2014/main" val="1555609328"/>
                    </a:ext>
                  </a:extLst>
                </a:gridCol>
              </a:tblGrid>
              <a:tr h="217425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ko-KR" altLang="en-US" sz="1400" b="1" dirty="0">
                          <a:solidFill>
                            <a:srgbClr val="343434"/>
                          </a:solidFill>
                          <a:effectLst/>
                          <a:latin typeface="Nanum Barun Gothic"/>
                        </a:rPr>
                        <a:t>요소</a:t>
                      </a:r>
                    </a:p>
                  </a:txBody>
                  <a:tcPr marL="22905" marR="22905" marT="11452" marB="11452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ko-KR" altLang="en-US" sz="1400" b="1" dirty="0">
                          <a:solidFill>
                            <a:srgbClr val="343434"/>
                          </a:solidFill>
                          <a:effectLst/>
                          <a:latin typeface="Nanum Barun Gothic"/>
                        </a:rPr>
                        <a:t>타입</a:t>
                      </a:r>
                    </a:p>
                  </a:txBody>
                  <a:tcPr marL="22905" marR="22905" marT="11452" marB="11452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ko-KR" altLang="en-US" sz="1400" b="1" dirty="0">
                          <a:solidFill>
                            <a:srgbClr val="343434"/>
                          </a:solidFill>
                          <a:effectLst/>
                          <a:latin typeface="Nanum Barun Gothic"/>
                        </a:rPr>
                        <a:t>설명</a:t>
                      </a:r>
                    </a:p>
                  </a:txBody>
                  <a:tcPr marL="22905" marR="22905" marT="11452" marB="11452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104722"/>
                  </a:ext>
                </a:extLst>
              </a:tr>
              <a:tr h="379557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 dirty="0" err="1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</a:t>
                      </a:r>
                      <a:r>
                        <a:rPr lang="en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/channel/item/title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상품 이름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이름에서 검색어와 일치하는 부분은 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&lt;</a:t>
                      </a:r>
                      <a:r>
                        <a:rPr lang="en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b&gt; 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태그로 감싸져 있습니다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39096"/>
                  </a:ext>
                </a:extLst>
              </a:tr>
              <a:tr h="379557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rss/channel/item/link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상품 정보 </a:t>
                      </a:r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URL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598003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 dirty="0" err="1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</a:t>
                      </a:r>
                      <a:r>
                        <a:rPr lang="en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/channel/item/image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섬네일 이미지의 </a:t>
                      </a:r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URL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621191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rss/channel/item/lprice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Integer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최저가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최저가 정보가 없으면 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0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을 반환합니다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가격 비교 데이터가 없으면 상품 가격을 의미합니다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12148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rss/channel/item/hprice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Integer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최고가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최고가 정보가 없거나 가격 비교 데이터가 없으면 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0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을 반환합니다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67625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rss/channel/item/mallName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상품을 판매하는 쇼핑몰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쇼핑몰 정보가 없으면 네이버를 반환합니다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78120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rss/channel/item/productId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Integer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네이버 쇼핑의 상품 </a:t>
                      </a:r>
                      <a:r>
                        <a:rPr lang="en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ID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324967"/>
                  </a:ext>
                </a:extLst>
              </a:tr>
              <a:tr h="638105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rss/channel/item/productType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Integer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상품군과 상품 종류에 따른 상품 타입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상품군과 상품 종류에 따른 상품 타입은 </a:t>
                      </a:r>
                      <a:r>
                        <a:rPr lang="ko-KR" altLang="en-US" sz="1200" b="1" i="0" u="none" strike="noStrike" dirty="0">
                          <a:solidFill>
                            <a:srgbClr val="0070C9"/>
                          </a:solidFill>
                          <a:effectLst/>
                          <a:latin typeface="Nanum Barun Gothic"/>
                          <a:hlinkClick r:id="rId3"/>
                        </a:rPr>
                        <a:t>상품군 타입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의 표를 참고합니다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.</a:t>
                      </a:r>
                      <a:endParaRPr lang="ko-KR" altLang="en-US" sz="1200" b="0" i="0" dirty="0">
                        <a:solidFill>
                          <a:srgbClr val="323332"/>
                        </a:solidFill>
                        <a:effectLst/>
                        <a:latin typeface="Nanum Barun Gothic"/>
                      </a:endParaRP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38064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rss/channel/item/maker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제조사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37195"/>
                  </a:ext>
                </a:extLst>
              </a:tr>
              <a:tr h="379557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rss/channel/item/brand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브랜드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82818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rss/channel/item/category1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상품의 카테고리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대분류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)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074923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rss/channel/item/category2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상품의 카테고리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중분류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)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73499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rss/channel/item/category3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상품의 카테고리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소분류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)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37975"/>
                  </a:ext>
                </a:extLst>
              </a:tr>
              <a:tr h="415639">
                <a:tc>
                  <a:txBody>
                    <a:bodyPr/>
                    <a:lstStyle/>
                    <a:p>
                      <a:pPr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rss/channel/item/category4</a:t>
                      </a:r>
                    </a:p>
                  </a:txBody>
                  <a:tcPr marL="42946" marR="42946" marT="42946" marB="42946" anchor="ctr">
                    <a:lnL>
                      <a:noFill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sz="1200" b="0" i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String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상품의 카테고리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(</a:t>
                      </a:r>
                      <a:r>
                        <a:rPr lang="ko-KR" altLang="en-US" sz="1200" b="0" i="0" dirty="0" err="1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세분류</a:t>
                      </a:r>
                      <a:r>
                        <a:rPr lang="en-US" altLang="ko-KR" sz="1200" b="0" i="0" dirty="0">
                          <a:solidFill>
                            <a:srgbClr val="323332"/>
                          </a:solidFill>
                          <a:effectLst/>
                          <a:latin typeface="Nanum Barun Gothic"/>
                        </a:rPr>
                        <a:t>)</a:t>
                      </a:r>
                    </a:p>
                  </a:txBody>
                  <a:tcPr marL="42946" marR="42946" marT="42946" marB="42946" anchor="ctr">
                    <a:lnL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21140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E7E5EFF-1A6B-6F4C-A83F-46BCB5D7AFDB}"/>
              </a:ext>
            </a:extLst>
          </p:cNvPr>
          <p:cNvSpPr txBox="1"/>
          <p:nvPr/>
        </p:nvSpPr>
        <p:spPr>
          <a:xfrm>
            <a:off x="7748337" y="1889799"/>
            <a:ext cx="4203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네이버</a:t>
            </a:r>
            <a:r>
              <a:rPr kumimoji="1" lang="ko-KR" altLang="en-US" dirty="0"/>
              <a:t> 오픈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가져온 데이터 셋 형식입니다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category1  : </a:t>
            </a:r>
            <a:r>
              <a:rPr kumimoji="1" lang="ko-KR" altLang="en-US" dirty="0"/>
              <a:t>패션의류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category2 : </a:t>
            </a:r>
            <a:r>
              <a:rPr kumimoji="1" lang="ko-KR" altLang="en-US" dirty="0"/>
              <a:t>여성</a:t>
            </a:r>
            <a:r>
              <a:rPr kumimoji="1" lang="en-US" altLang="ko-KR" dirty="0"/>
              <a:t>/</a:t>
            </a:r>
            <a:r>
              <a:rPr kumimoji="1" lang="ko-KR" altLang="en-US" dirty="0"/>
              <a:t>남성</a:t>
            </a:r>
            <a:r>
              <a:rPr kumimoji="1" lang="en-US" altLang="ko-KR" dirty="0"/>
              <a:t>/</a:t>
            </a:r>
            <a:r>
              <a:rPr kumimoji="1" lang="ko-KR" altLang="en-US" dirty="0"/>
              <a:t>유아의류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Categroy3 : </a:t>
            </a:r>
            <a:r>
              <a:rPr kumimoji="1" lang="ko-KR" altLang="en-US" dirty="0"/>
              <a:t>티셔츠</a:t>
            </a:r>
            <a:r>
              <a:rPr kumimoji="1" lang="en-US" altLang="ko-KR" dirty="0"/>
              <a:t>/</a:t>
            </a:r>
            <a:r>
              <a:rPr kumimoji="1" lang="ko-KR" altLang="en-US" dirty="0"/>
              <a:t>청바지 등 옷 종류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90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FB2A07-46A4-B8E1-A1FC-2DF665C6D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" y="793218"/>
            <a:ext cx="10905190" cy="2317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DB36E7-F5EF-8E46-4BFF-3A02AA86DFA1}"/>
              </a:ext>
            </a:extLst>
          </p:cNvPr>
          <p:cNvSpPr txBox="1"/>
          <p:nvPr/>
        </p:nvSpPr>
        <p:spPr>
          <a:xfrm>
            <a:off x="28073" y="255443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EDA </a:t>
            </a:r>
            <a:r>
              <a:rPr kumimoji="1" lang="ko-KR" altLang="en-US" dirty="0"/>
              <a:t>및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60C7D-19BE-9300-A768-5AB80C788CCF}"/>
              </a:ext>
            </a:extLst>
          </p:cNvPr>
          <p:cNvSpPr txBox="1"/>
          <p:nvPr/>
        </p:nvSpPr>
        <p:spPr>
          <a:xfrm>
            <a:off x="643405" y="3279606"/>
            <a:ext cx="109051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EDA</a:t>
            </a:r>
          </a:p>
          <a:p>
            <a:pPr marL="342900" indent="-342900">
              <a:buAutoNum type="arabicPeriod"/>
            </a:pPr>
            <a:r>
              <a:rPr kumimoji="1" lang="ko-KR" altLang="en-US" sz="2000" dirty="0" err="1"/>
              <a:t>중복값</a:t>
            </a:r>
            <a:r>
              <a:rPr kumimoji="1" lang="ko-KR" altLang="en-US" sz="2000" dirty="0"/>
              <a:t> 제거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r>
              <a:rPr kumimoji="1" lang="ko-KR" altLang="en-US" sz="2000" dirty="0"/>
              <a:t>관련 없는 열 제거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R" sz="1600" dirty="0"/>
              <a:t>Link : </a:t>
            </a:r>
            <a:r>
              <a:rPr kumimoji="1" lang="ko-KR" altLang="en-US" sz="1600" dirty="0"/>
              <a:t>쇼핑 </a:t>
            </a:r>
            <a:r>
              <a:rPr kumimoji="1" lang="en-US" altLang="ko-KR" sz="1600" dirty="0"/>
              <a:t>URL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R" sz="1600" dirty="0"/>
              <a:t>Image : </a:t>
            </a:r>
            <a:r>
              <a:rPr kumimoji="1" lang="ko-KR" altLang="en-US" sz="1600" dirty="0"/>
              <a:t>상품 사진</a:t>
            </a:r>
            <a:endParaRPr kumimoji="1"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R" sz="1600" dirty="0"/>
              <a:t>High Price : </a:t>
            </a:r>
            <a:r>
              <a:rPr kumimoji="1" lang="ko-KR" altLang="en-US" sz="1600" dirty="0"/>
              <a:t>최고가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값이 존재하지 않아 삭제</a:t>
            </a:r>
            <a:endParaRPr kumimoji="1"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ore-KR" sz="1600" dirty="0"/>
              <a:t>Product Id : </a:t>
            </a:r>
            <a:r>
              <a:rPr kumimoji="1" lang="ko-KR" altLang="en-US" sz="1600" dirty="0"/>
              <a:t>품번</a:t>
            </a:r>
            <a:endParaRPr kumimoji="1"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ko-Kore-KR" sz="1600" dirty="0"/>
          </a:p>
          <a:p>
            <a:r>
              <a:rPr kumimoji="1" lang="en-US" altLang="ko-Kore-KR" sz="2000" dirty="0"/>
              <a:t>3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결측치</a:t>
            </a:r>
            <a:r>
              <a:rPr kumimoji="1" lang="ko-KR" altLang="en-US" sz="2000" dirty="0"/>
              <a:t> 대체 </a:t>
            </a:r>
            <a:endParaRPr kumimoji="1" lang="en-US" altLang="ko-KR" sz="2000" dirty="0"/>
          </a:p>
          <a:p>
            <a:r>
              <a:rPr kumimoji="1" lang="en-US" altLang="ko-KR" sz="1600" dirty="0"/>
              <a:t>Maker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Brand</a:t>
            </a:r>
            <a:r>
              <a:rPr kumimoji="1" lang="ko-KR" altLang="en-US" sz="1600" dirty="0"/>
              <a:t>의</a:t>
            </a:r>
            <a:r>
              <a:rPr kumimoji="1" lang="en-US" altLang="ko-KR" sz="1600" dirty="0"/>
              <a:t> </a:t>
            </a:r>
            <a:r>
              <a:rPr kumimoji="1" lang="ko-KR" altLang="en-US" sz="1600" dirty="0" err="1"/>
              <a:t>결측치는</a:t>
            </a:r>
            <a:r>
              <a:rPr kumimoji="1" lang="ko-KR" altLang="en-US" sz="1600" dirty="0"/>
              <a:t> 각각 </a:t>
            </a:r>
            <a:r>
              <a:rPr kumimoji="1" lang="en-US" altLang="ko-KR" sz="1600" dirty="0"/>
              <a:t>No-Maker, No-Brand</a:t>
            </a:r>
            <a:r>
              <a:rPr kumimoji="1" lang="ko-KR" altLang="en-US" sz="1600" dirty="0"/>
              <a:t>로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대체</a:t>
            </a:r>
            <a:endParaRPr kumimoji="1" lang="en-US" altLang="ko-KR" sz="1600" dirty="0"/>
          </a:p>
          <a:p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087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FB2A07-46A4-B8E1-A1FC-2DF665C6D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" y="793218"/>
            <a:ext cx="10905190" cy="2317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DB36E7-F5EF-8E46-4BFF-3A02AA86DFA1}"/>
              </a:ext>
            </a:extLst>
          </p:cNvPr>
          <p:cNvSpPr txBox="1"/>
          <p:nvPr/>
        </p:nvSpPr>
        <p:spPr>
          <a:xfrm>
            <a:off x="28073" y="255443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EDA </a:t>
            </a:r>
            <a:r>
              <a:rPr kumimoji="1" lang="ko-KR" altLang="en-US" dirty="0"/>
              <a:t>및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60C7D-19BE-9300-A768-5AB80C788CCF}"/>
              </a:ext>
            </a:extLst>
          </p:cNvPr>
          <p:cNvSpPr txBox="1"/>
          <p:nvPr/>
        </p:nvSpPr>
        <p:spPr>
          <a:xfrm>
            <a:off x="643405" y="3279606"/>
            <a:ext cx="109051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Feature Engineering</a:t>
            </a:r>
          </a:p>
          <a:p>
            <a:r>
              <a:rPr kumimoji="1" lang="en-US" altLang="ko-KR" sz="1600" dirty="0"/>
              <a:t>1.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/>
              <a:t>Brand Point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ko-KR" altLang="en-US" sz="1600" dirty="0"/>
              <a:t>인기있는 브랜드를 순서로 하여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점</a:t>
            </a:r>
            <a:r>
              <a:rPr kumimoji="1" lang="en-US" altLang="ko-KR" sz="1600" dirty="0"/>
              <a:t>,2</a:t>
            </a:r>
            <a:r>
              <a:rPr kumimoji="1" lang="ko-KR" altLang="en-US" sz="1600" dirty="0"/>
              <a:t>점</a:t>
            </a:r>
            <a:r>
              <a:rPr kumimoji="1" lang="en-US" altLang="ko-KR" sz="1600" dirty="0"/>
              <a:t>,1</a:t>
            </a:r>
            <a:r>
              <a:rPr kumimoji="1" lang="ko-KR" altLang="en-US" sz="1600" dirty="0"/>
              <a:t>점 을 부여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endParaRPr kumimoji="1" lang="en-US" altLang="ko-Kore-KR" sz="1600" dirty="0"/>
          </a:p>
          <a:p>
            <a:r>
              <a:rPr kumimoji="1" lang="en-US" altLang="ko-KR" sz="1600" dirty="0"/>
              <a:t>2.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/>
              <a:t>Maker Point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 dirty="0"/>
              <a:t>메이커가 있는 상품이면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점 없으면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점을 부여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endParaRPr kumimoji="1" lang="en-US" altLang="ko-Kore-KR" sz="1600" dirty="0"/>
          </a:p>
          <a:p>
            <a:r>
              <a:rPr kumimoji="1" lang="en-US" altLang="ko-KR" sz="1600" dirty="0"/>
              <a:t>3.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Price_range</a:t>
            </a:r>
            <a:r>
              <a:rPr kumimoji="1" lang="en-US" altLang="ko-KR" sz="1600" dirty="0"/>
              <a:t> ,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Price_range_score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en-US" altLang="ko-Kore-KR" sz="1600" dirty="0"/>
              <a:t>Low Price </a:t>
            </a:r>
            <a:r>
              <a:rPr kumimoji="1" lang="ko-Kore-KR" altLang="en-US" sz="1600" dirty="0"/>
              <a:t>컬럼에서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Min </a:t>
            </a:r>
            <a:r>
              <a:rPr kumimoji="1" lang="ko-KR" altLang="en-US" sz="1600" dirty="0"/>
              <a:t>값과 </a:t>
            </a:r>
            <a:r>
              <a:rPr kumimoji="1" lang="en-US" altLang="ko-KR" sz="1600" dirty="0"/>
              <a:t>Max </a:t>
            </a:r>
            <a:r>
              <a:rPr kumimoji="1" lang="ko-KR" altLang="en-US" sz="1600" dirty="0"/>
              <a:t>값을 구해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등분으로 나눠서 범주형으로 생성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en-US" altLang="ko-Kore-KR" sz="1600" dirty="0"/>
              <a:t>Very cheap, Cheap, Moderate, Expensive </a:t>
            </a:r>
            <a:r>
              <a:rPr kumimoji="1" lang="ko-KR" altLang="en-US" sz="1600" dirty="0"/>
              <a:t>로 나눔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각각 </a:t>
            </a:r>
            <a:r>
              <a:rPr kumimoji="1" lang="en-US" altLang="ko-KR" sz="1600" dirty="0"/>
              <a:t>2,2,1,1</a:t>
            </a:r>
            <a:r>
              <a:rPr kumimoji="1" lang="ko-KR" altLang="en-US" sz="1600" dirty="0"/>
              <a:t> 점으로 별도의 점수 부여</a:t>
            </a:r>
            <a:endParaRPr kumimoji="1" lang="en-US" altLang="ko-KR" sz="1600" dirty="0"/>
          </a:p>
          <a:p>
            <a:endParaRPr kumimoji="1" lang="en-US" altLang="ko-Kore-KR" sz="1600" dirty="0"/>
          </a:p>
          <a:p>
            <a:r>
              <a:rPr kumimoji="1" lang="en-US" altLang="ko-KR" sz="1600" dirty="0"/>
              <a:t>4.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Total Point</a:t>
            </a:r>
          </a:p>
          <a:p>
            <a:r>
              <a:rPr kumimoji="1" lang="en-US" altLang="ko-Kore-KR" sz="1600" dirty="0"/>
              <a:t>- Brand point, Maker Point, </a:t>
            </a:r>
            <a:r>
              <a:rPr kumimoji="1" lang="en-US" altLang="ko-Kore-KR" sz="1600" dirty="0" err="1"/>
              <a:t>Price_Range</a:t>
            </a:r>
            <a:r>
              <a:rPr kumimoji="1" lang="ko-KR" altLang="en-US" sz="1600" dirty="0"/>
              <a:t> 의 점수를 더해 총 점수를 표현</a:t>
            </a:r>
            <a:endParaRPr kumimoji="1" lang="en-US" altLang="ko-Kore-KR" sz="1600" dirty="0"/>
          </a:p>
          <a:p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2734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화면에 표시된 주식 시장 그래프">
            <a:extLst>
              <a:ext uri="{FF2B5EF4-FFF2-40B4-BE49-F238E27FC236}">
                <a16:creationId xmlns:a16="http://schemas.microsoft.com/office/drawing/2014/main" id="{423A123A-8A6D-6C3F-7375-B82881814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7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180BD3-ED87-9EA4-96E3-A84D46A81F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ko-KR" altLang="en-US" sz="6000" b="0" cap="all" spc="150" dirty="0">
                <a:solidFill>
                  <a:schemeClr val="bg1"/>
                </a:solidFill>
              </a:rPr>
              <a:t>모델링</a:t>
            </a:r>
            <a:endParaRPr kumimoji="1" lang="en-US" altLang="en-US" sz="6000" b="0" cap="all" spc="150" dirty="0">
              <a:solidFill>
                <a:schemeClr val="bg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134DD6-637C-4590-7596-28A0606A1FA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9536" y="4290191"/>
            <a:ext cx="6074001" cy="13456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150" dirty="0">
                <a:solidFill>
                  <a:schemeClr val="bg1"/>
                </a:solidFill>
              </a:rPr>
              <a:t>분류 문제로 접근하여 가격대에 영향을 주는 특성 요소가 무엇인지 검증</a:t>
            </a:r>
            <a:endParaRPr kumimoji="1" lang="en-US" altLang="en-US" sz="2400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92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B36E7-F5EF-8E46-4BFF-3A02AA86DFA1}"/>
              </a:ext>
            </a:extLst>
          </p:cNvPr>
          <p:cNvSpPr txBox="1"/>
          <p:nvPr/>
        </p:nvSpPr>
        <p:spPr>
          <a:xfrm>
            <a:off x="265139" y="187709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모델링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기준모델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성능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AE7FC6-697A-31CD-41D8-0AABE873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35" y="687092"/>
            <a:ext cx="6424419" cy="3414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383526-D9BE-D141-452B-D7DA7FD0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654" y="687092"/>
            <a:ext cx="2489200" cy="96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4C1381-548D-ECE6-1A3A-2B6322F8FA16}"/>
              </a:ext>
            </a:extLst>
          </p:cNvPr>
          <p:cNvSpPr txBox="1"/>
          <p:nvPr/>
        </p:nvSpPr>
        <p:spPr>
          <a:xfrm>
            <a:off x="265139" y="4231508"/>
            <a:ext cx="8013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타겟은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Price_range</a:t>
            </a:r>
            <a:r>
              <a:rPr kumimoji="1" lang="ko-KR" altLang="en-US" dirty="0"/>
              <a:t>로 진행</a:t>
            </a:r>
            <a:endParaRPr kumimoji="1" lang="en-US" altLang="ko-KR" dirty="0"/>
          </a:p>
          <a:p>
            <a:r>
              <a:rPr kumimoji="1" lang="ko-KR" altLang="en-US" dirty="0"/>
              <a:t>빈도 확인 결과 </a:t>
            </a:r>
            <a:r>
              <a:rPr kumimoji="1" lang="en-US" altLang="ko-KR" dirty="0"/>
              <a:t>‘Very Cheap＇</a:t>
            </a:r>
            <a:r>
              <a:rPr kumimoji="1" lang="ko-KR" altLang="en-US" dirty="0"/>
              <a:t> 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순위</a:t>
            </a:r>
            <a:endParaRPr kumimoji="1" lang="en-US" altLang="ko-KR" dirty="0"/>
          </a:p>
          <a:p>
            <a:r>
              <a:rPr kumimoji="1" lang="ko-KR" altLang="en-US" dirty="0"/>
              <a:t>기준 모델의 정확도는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37%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24AE24-2752-FE2B-A656-40255F84D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433" y="2394274"/>
            <a:ext cx="4406900" cy="368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3A63F3-9E51-7349-D33D-BD70DA335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35" y="5492111"/>
            <a:ext cx="3098800" cy="101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C369F3-4E7D-7964-5CA5-9D8BE76D23D5}"/>
              </a:ext>
            </a:extLst>
          </p:cNvPr>
          <p:cNvSpPr txBox="1"/>
          <p:nvPr/>
        </p:nvSpPr>
        <p:spPr>
          <a:xfrm>
            <a:off x="3513444" y="5808639"/>
            <a:ext cx="395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7:3</a:t>
            </a:r>
            <a:r>
              <a:rPr kumimoji="1" lang="ko-KR" altLang="en-US" dirty="0"/>
              <a:t> 비율로 나눔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35851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B36E7-F5EF-8E46-4BFF-3A02AA86DFA1}"/>
              </a:ext>
            </a:extLst>
          </p:cNvPr>
          <p:cNvSpPr txBox="1"/>
          <p:nvPr/>
        </p:nvSpPr>
        <p:spPr>
          <a:xfrm>
            <a:off x="265139" y="187709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모델링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머신러닝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B76FD-30C6-8629-30C2-874D24A4BC2E}"/>
              </a:ext>
            </a:extLst>
          </p:cNvPr>
          <p:cNvSpPr txBox="1"/>
          <p:nvPr/>
        </p:nvSpPr>
        <p:spPr>
          <a:xfrm>
            <a:off x="265139" y="652930"/>
            <a:ext cx="430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RandomForestClassifier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7CCC27-9905-0C37-E7A0-C26801500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60" y="1022262"/>
            <a:ext cx="6478800" cy="4897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A2BA75-762A-7589-C9C4-85B20674D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60" y="6038344"/>
            <a:ext cx="6478800" cy="501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E1B93C-C2FD-752E-31AF-802AB173044A}"/>
              </a:ext>
            </a:extLst>
          </p:cNvPr>
          <p:cNvSpPr txBox="1"/>
          <p:nvPr/>
        </p:nvSpPr>
        <p:spPr>
          <a:xfrm>
            <a:off x="7062537" y="1022262"/>
            <a:ext cx="4451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Max_depth</a:t>
            </a:r>
            <a:r>
              <a:rPr kumimoji="1" lang="en-US" altLang="ko-Kore-KR" dirty="0"/>
              <a:t> : 7</a:t>
            </a:r>
          </a:p>
          <a:p>
            <a:r>
              <a:rPr kumimoji="1" lang="en" altLang="ko-Kore-KR" dirty="0" err="1"/>
              <a:t>max_features</a:t>
            </a:r>
            <a:r>
              <a:rPr kumimoji="1" lang="en" altLang="ko-Kore-KR" dirty="0"/>
              <a:t> : 4</a:t>
            </a:r>
          </a:p>
          <a:p>
            <a:r>
              <a:rPr kumimoji="1" lang="en" altLang="ko-Kore-KR" dirty="0" err="1"/>
              <a:t>n_estimators</a:t>
            </a:r>
            <a:r>
              <a:rPr kumimoji="1" lang="en" altLang="ko-Kore-KR" dirty="0"/>
              <a:t> : 271</a:t>
            </a:r>
          </a:p>
          <a:p>
            <a:endParaRPr kumimoji="1" lang="en" altLang="ko-Kore-KR" dirty="0"/>
          </a:p>
          <a:p>
            <a:r>
              <a:rPr kumimoji="1" lang="ko-KR" altLang="en-US" dirty="0"/>
              <a:t>의 파라미터를 최적으로 봤습니다</a:t>
            </a:r>
            <a:r>
              <a:rPr kumimoji="1" lang="en-US" altLang="ko-Kore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f1 score : 0.694</a:t>
            </a:r>
            <a:r>
              <a:rPr kumimoji="1" lang="ko-KR" altLang="en-US" dirty="0"/>
              <a:t> 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434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B36E7-F5EF-8E46-4BFF-3A02AA86DFA1}"/>
              </a:ext>
            </a:extLst>
          </p:cNvPr>
          <p:cNvSpPr txBox="1"/>
          <p:nvPr/>
        </p:nvSpPr>
        <p:spPr>
          <a:xfrm>
            <a:off x="265139" y="187709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모델링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머신러닝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B76FD-30C6-8629-30C2-874D24A4BC2E}"/>
              </a:ext>
            </a:extLst>
          </p:cNvPr>
          <p:cNvSpPr txBox="1"/>
          <p:nvPr/>
        </p:nvSpPr>
        <p:spPr>
          <a:xfrm>
            <a:off x="265139" y="652930"/>
            <a:ext cx="430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CatBoostClassifier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E1B93C-C2FD-752E-31AF-802AB173044A}"/>
              </a:ext>
            </a:extLst>
          </p:cNvPr>
          <p:cNvSpPr txBox="1"/>
          <p:nvPr/>
        </p:nvSpPr>
        <p:spPr>
          <a:xfrm>
            <a:off x="7182853" y="1118151"/>
            <a:ext cx="4451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class_weights</a:t>
            </a:r>
            <a:r>
              <a:rPr kumimoji="1" lang="en-US" altLang="ko-Kore-KR" dirty="0"/>
              <a:t>=[0.619,0.818,0.916,0.953],</a:t>
            </a:r>
            <a:r>
              <a:rPr kumimoji="1" lang="en-US" altLang="ko-Kore-KR" dirty="0" err="1"/>
              <a:t>early_stopping_rounds</a:t>
            </a:r>
            <a:r>
              <a:rPr kumimoji="1" lang="en-US" altLang="ko-Kore-KR" dirty="0"/>
              <a:t>=35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파라미터로 하여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Learning rate set :</a:t>
            </a:r>
            <a:r>
              <a:rPr kumimoji="1" lang="ko-KR" altLang="en-US" dirty="0"/>
              <a:t> </a:t>
            </a:r>
            <a:r>
              <a:rPr kumimoji="1" lang="en-US" altLang="ko-KR" dirty="0"/>
              <a:t>0.089622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f1 score : 0.678</a:t>
            </a:r>
            <a:r>
              <a:rPr kumimoji="1" lang="ko-KR" altLang="en-US" dirty="0"/>
              <a:t> 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확인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66D3B9-7151-9DFF-119A-196DC69D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7" y="1022262"/>
            <a:ext cx="6670287" cy="4945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54A15E-C2A5-17EE-7E08-4DD8747E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47" y="5967663"/>
            <a:ext cx="6670287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68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B36E7-F5EF-8E46-4BFF-3A02AA86DFA1}"/>
              </a:ext>
            </a:extLst>
          </p:cNvPr>
          <p:cNvSpPr txBox="1"/>
          <p:nvPr/>
        </p:nvSpPr>
        <p:spPr>
          <a:xfrm>
            <a:off x="265139" y="187709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모델링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머신러닝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B76FD-30C6-8629-30C2-874D24A4BC2E}"/>
              </a:ext>
            </a:extLst>
          </p:cNvPr>
          <p:cNvSpPr txBox="1"/>
          <p:nvPr/>
        </p:nvSpPr>
        <p:spPr>
          <a:xfrm>
            <a:off x="265139" y="652930"/>
            <a:ext cx="430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XGBClassifier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759722-A867-C6FF-27BD-CBE1CBC2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" y="5967663"/>
            <a:ext cx="6220326" cy="543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0B616-61BA-4F7C-7E51-7F2B61CB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46" y="990061"/>
            <a:ext cx="6220327" cy="4977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24282C-B896-1172-FF65-0CC3DA8BC4B6}"/>
              </a:ext>
            </a:extLst>
          </p:cNvPr>
          <p:cNvSpPr txBox="1"/>
          <p:nvPr/>
        </p:nvSpPr>
        <p:spPr>
          <a:xfrm>
            <a:off x="7062537" y="1022262"/>
            <a:ext cx="4451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Max_depth</a:t>
            </a:r>
            <a:r>
              <a:rPr kumimoji="1" lang="en-US" altLang="ko-Kore-KR" dirty="0"/>
              <a:t> : </a:t>
            </a:r>
            <a:r>
              <a:rPr kumimoji="1" lang="en-US" altLang="ko-KR" dirty="0"/>
              <a:t>21</a:t>
            </a:r>
          </a:p>
          <a:p>
            <a:r>
              <a:rPr kumimoji="1" lang="en" altLang="ko-Kore-KR" dirty="0" err="1"/>
              <a:t>n_estimators</a:t>
            </a:r>
            <a:r>
              <a:rPr kumimoji="1" lang="en" altLang="ko-Kore-KR" dirty="0"/>
              <a:t> : </a:t>
            </a:r>
            <a:r>
              <a:rPr kumimoji="1" lang="en-US" altLang="ko-KR" dirty="0"/>
              <a:t>190</a:t>
            </a:r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ko-KR" altLang="en-US" dirty="0"/>
              <a:t>의 파라미터를 최적으로 봤습니다</a:t>
            </a:r>
            <a:r>
              <a:rPr kumimoji="1" lang="en-US" altLang="ko-Kore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f1 score : 0.561</a:t>
            </a:r>
            <a:r>
              <a:rPr kumimoji="1" lang="ko-KR" altLang="en-US" dirty="0"/>
              <a:t> 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7931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B36E7-F5EF-8E46-4BFF-3A02AA86DFA1}"/>
              </a:ext>
            </a:extLst>
          </p:cNvPr>
          <p:cNvSpPr txBox="1"/>
          <p:nvPr/>
        </p:nvSpPr>
        <p:spPr>
          <a:xfrm>
            <a:off x="265139" y="187709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모델링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머신러닝</a:t>
            </a:r>
            <a:r>
              <a:rPr kumimoji="1" lang="en-US" altLang="ko-KR" dirty="0"/>
              <a:t>)</a:t>
            </a:r>
            <a:r>
              <a:rPr kumimoji="1" lang="ko-KR" altLang="en-US" dirty="0"/>
              <a:t> 결론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B6E578-42D9-433B-AED1-907DB3C7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2" y="565182"/>
            <a:ext cx="6279431" cy="5727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DC3F7-DC65-8F9D-CAA8-9D16CE7E5F23}"/>
              </a:ext>
            </a:extLst>
          </p:cNvPr>
          <p:cNvSpPr txBox="1"/>
          <p:nvPr/>
        </p:nvSpPr>
        <p:spPr>
          <a:xfrm>
            <a:off x="6773779" y="3105834"/>
            <a:ext cx="422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여러가지</a:t>
            </a:r>
            <a:r>
              <a:rPr kumimoji="1" lang="ko-KR" altLang="en-US" dirty="0"/>
              <a:t> 모델링을 검증해본 결과</a:t>
            </a:r>
            <a:endParaRPr kumimoji="1" lang="en-US" altLang="ko-KR" dirty="0"/>
          </a:p>
          <a:p>
            <a:r>
              <a:rPr kumimoji="1" lang="ko-KR" altLang="en-US" dirty="0"/>
              <a:t>랜덤 </a:t>
            </a:r>
            <a:r>
              <a:rPr kumimoji="1" lang="ko-KR" altLang="en-US" dirty="0" err="1"/>
              <a:t>포레스트가</a:t>
            </a:r>
            <a:r>
              <a:rPr kumimoji="1" lang="ko-KR" altLang="en-US" dirty="0"/>
              <a:t> 근소하게 앞섰습니다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125375-D0BD-6BAB-2DC7-6ACB8230367C}"/>
              </a:ext>
            </a:extLst>
          </p:cNvPr>
          <p:cNvSpPr/>
          <p:nvPr/>
        </p:nvSpPr>
        <p:spPr>
          <a:xfrm>
            <a:off x="2501462" y="714704"/>
            <a:ext cx="1103586" cy="4204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249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추상적인 흐릿한 공공 도서관의 책꽃이">
            <a:extLst>
              <a:ext uri="{FF2B5EF4-FFF2-40B4-BE49-F238E27FC236}">
                <a16:creationId xmlns:a16="http://schemas.microsoft.com/office/drawing/2014/main" id="{90C20008-E629-D596-99B5-132D22383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24" r="33564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F8AA0-8FDA-DCA2-A851-111DAF40ADF3}"/>
              </a:ext>
            </a:extLst>
          </p:cNvPr>
          <p:cNvSpPr txBox="1"/>
          <p:nvPr/>
        </p:nvSpPr>
        <p:spPr>
          <a:xfrm>
            <a:off x="4919472" y="1056362"/>
            <a:ext cx="6627226" cy="1154102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en-US" sz="36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목차</a:t>
            </a:r>
            <a:endParaRPr kumimoji="1" lang="en-US" altLang="en-US" sz="3600" b="1" spc="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74F41-C2BD-005E-C329-02C384D1BAB5}"/>
              </a:ext>
            </a:extLst>
          </p:cNvPr>
          <p:cNvSpPr txBox="1"/>
          <p:nvPr/>
        </p:nvSpPr>
        <p:spPr>
          <a:xfrm>
            <a:off x="4921857" y="2268656"/>
            <a:ext cx="6627226" cy="350593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85000" lnSpcReduction="10000"/>
          </a:bodyPr>
          <a:lstStyle/>
          <a:p>
            <a:pPr indent="-1143000">
              <a:lnSpc>
                <a:spcPct val="14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AutoNum type="arabicPeriod"/>
            </a:pPr>
            <a:r>
              <a:rPr kumimoji="1" lang="ko-KR" altLang="en-US" sz="2400" cap="all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가설 설정</a:t>
            </a:r>
            <a:endParaRPr kumimoji="1" lang="en-US" altLang="ko-KR" sz="2400" cap="all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143000">
              <a:lnSpc>
                <a:spcPct val="14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AutoNum type="arabicPeriod"/>
            </a:pPr>
            <a:r>
              <a:rPr kumimoji="1" lang="ko-KR" altLang="en-US" sz="2400" cap="all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사전 탐색 및 최종가설 결정</a:t>
            </a:r>
            <a:endParaRPr kumimoji="1" lang="en-US" altLang="ko-KR" sz="2400" cap="all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143000">
              <a:lnSpc>
                <a:spcPct val="14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AutoNum type="arabicPeriod"/>
            </a:pPr>
            <a:r>
              <a:rPr kumimoji="1" lang="ko-KR" altLang="en-US" sz="2400" cap="all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선정</a:t>
            </a:r>
            <a:endParaRPr kumimoji="1" lang="en-US" altLang="ko-KR" sz="2400" cap="all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143000">
              <a:lnSpc>
                <a:spcPct val="14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AutoNum type="arabicPeriod"/>
            </a:pPr>
            <a:r>
              <a:rPr kumimoji="1" lang="en-US" altLang="ko-KR" sz="2400" cap="all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EDA</a:t>
            </a:r>
            <a:r>
              <a:rPr kumimoji="1" lang="ko-KR" altLang="en-US" sz="2400" cap="all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kumimoji="1" lang="ko-KR" altLang="en-US" sz="2400" cap="all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kumimoji="1" lang="en-US" altLang="ko-KR" sz="2400" cap="all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143000">
              <a:lnSpc>
                <a:spcPct val="14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AutoNum type="arabicPeriod"/>
            </a:pPr>
            <a:r>
              <a:rPr kumimoji="1" lang="ko-KR" altLang="en-US" sz="2400" cap="all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모델링</a:t>
            </a:r>
            <a:endParaRPr kumimoji="1" lang="en-US" altLang="ko-KR" sz="2400" cap="all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143000">
              <a:lnSpc>
                <a:spcPct val="14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AutoNum type="arabicPeriod"/>
            </a:pPr>
            <a:r>
              <a:rPr kumimoji="1" lang="ko-KR" altLang="en-US" sz="2400" cap="all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해석</a:t>
            </a:r>
            <a:endParaRPr kumimoji="1" lang="en-US" altLang="ko-KR" sz="2400" cap="all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1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B36E7-F5EF-8E46-4BFF-3A02AA86DFA1}"/>
              </a:ext>
            </a:extLst>
          </p:cNvPr>
          <p:cNvSpPr txBox="1"/>
          <p:nvPr/>
        </p:nvSpPr>
        <p:spPr>
          <a:xfrm>
            <a:off x="265139" y="187709"/>
            <a:ext cx="436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모델링 </a:t>
            </a:r>
            <a:r>
              <a:rPr kumimoji="1" lang="en-US" altLang="ko-KR" dirty="0" err="1"/>
              <a:t>RandomForest</a:t>
            </a:r>
            <a:r>
              <a:rPr kumimoji="1" lang="en-US" altLang="ko-KR" dirty="0"/>
              <a:t> </a:t>
            </a:r>
            <a:r>
              <a:rPr kumimoji="1" lang="ko-KR" altLang="en-US" dirty="0"/>
              <a:t>추가검증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230D0-B765-1E6C-C86E-67397509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9" y="869950"/>
            <a:ext cx="7061200" cy="511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E6808-6EB5-D730-5A76-AC1B38ABAE26}"/>
              </a:ext>
            </a:extLst>
          </p:cNvPr>
          <p:cNvSpPr txBox="1"/>
          <p:nvPr/>
        </p:nvSpPr>
        <p:spPr>
          <a:xfrm>
            <a:off x="7543800" y="785641"/>
            <a:ext cx="329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5-fold </a:t>
            </a:r>
            <a:r>
              <a:rPr kumimoji="1" lang="ko-KR" altLang="en-US" dirty="0"/>
              <a:t>교차검증을 수행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C29AD-48BC-75B4-429F-6448FDD64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574466"/>
            <a:ext cx="2032000" cy="74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E2CC11-C44B-99B4-3624-BFA654AA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2497796"/>
            <a:ext cx="2501900" cy="100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97BF37-ECDE-BCEF-C277-7F2DA7CA4826}"/>
              </a:ext>
            </a:extLst>
          </p:cNvPr>
          <p:cNvSpPr txBox="1"/>
          <p:nvPr/>
        </p:nvSpPr>
        <p:spPr>
          <a:xfrm>
            <a:off x="7543799" y="3801979"/>
            <a:ext cx="39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Std</a:t>
            </a:r>
            <a:r>
              <a:rPr kumimoji="1" lang="ko-KR" altLang="en-US" dirty="0"/>
              <a:t> 가 작다는 것은 모델 복잡도에 비해 샘플수가 많다는 의미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43640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5" descr="빨간색 조각 한 개가 있는 흰색 퍼즐">
            <a:extLst>
              <a:ext uri="{FF2B5EF4-FFF2-40B4-BE49-F238E27FC236}">
                <a16:creationId xmlns:a16="http://schemas.microsoft.com/office/drawing/2014/main" id="{378D1C3B-36AD-B7B9-6739-ADEA45825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180BD3-ED87-9EA4-96E3-A84D46A81F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29237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ko-KR" altLang="en-US" sz="6000" b="0" cap="all" spc="150" dirty="0">
                <a:solidFill>
                  <a:schemeClr val="bg1"/>
                </a:solidFill>
              </a:rPr>
              <a:t>모델해석</a:t>
            </a:r>
            <a:endParaRPr kumimoji="1" lang="en-US" altLang="en-US" sz="6000" b="0" cap="all" spc="150" dirty="0">
              <a:solidFill>
                <a:schemeClr val="bg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134DD6-637C-4590-7596-28A0606A1FA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50511" y="4290191"/>
            <a:ext cx="6081953" cy="13456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150" dirty="0">
                <a:solidFill>
                  <a:schemeClr val="bg1"/>
                </a:solidFill>
              </a:rPr>
              <a:t>모델링 기법 중 학습이 뛰어나고 성능이 좋은 </a:t>
            </a:r>
            <a:r>
              <a:rPr kumimoji="1" lang="en-US" altLang="ko-KR" sz="2400" spc="150" dirty="0" err="1">
                <a:solidFill>
                  <a:schemeClr val="bg1"/>
                </a:solidFill>
              </a:rPr>
              <a:t>Randomforest</a:t>
            </a:r>
            <a:r>
              <a:rPr kumimoji="1" lang="en-US" altLang="ko-KR" sz="2400" spc="150" dirty="0">
                <a:solidFill>
                  <a:schemeClr val="bg1"/>
                </a:solidFill>
              </a:rPr>
              <a:t> </a:t>
            </a:r>
            <a:r>
              <a:rPr kumimoji="1" lang="ko-KR" altLang="en-US" sz="2400" spc="150" dirty="0">
                <a:solidFill>
                  <a:schemeClr val="bg1"/>
                </a:solidFill>
              </a:rPr>
              <a:t>에 대한 해석</a:t>
            </a:r>
            <a:endParaRPr kumimoji="1" lang="en-US" altLang="en-US" sz="2400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23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B36E7-F5EF-8E46-4BFF-3A02AA86DFA1}"/>
              </a:ext>
            </a:extLst>
          </p:cNvPr>
          <p:cNvSpPr txBox="1"/>
          <p:nvPr/>
        </p:nvSpPr>
        <p:spPr>
          <a:xfrm>
            <a:off x="265139" y="187709"/>
            <a:ext cx="436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모델해석</a:t>
            </a:r>
            <a:r>
              <a:rPr kumimoji="1" lang="en-US" altLang="ko-KR" dirty="0"/>
              <a:t>(</a:t>
            </a:r>
            <a:r>
              <a:rPr kumimoji="1" lang="ko-KR" altLang="en-US" dirty="0"/>
              <a:t>특성중요도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66D879-F83F-FCFC-EB8B-9151024F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8" y="585881"/>
            <a:ext cx="6975561" cy="5442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7EC3E-6ED7-E1DC-16FF-CA26509E8458}"/>
              </a:ext>
            </a:extLst>
          </p:cNvPr>
          <p:cNvSpPr txBox="1"/>
          <p:nvPr/>
        </p:nvSpPr>
        <p:spPr>
          <a:xfrm>
            <a:off x="7390508" y="585881"/>
            <a:ext cx="43950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랜덤포레스트</a:t>
            </a:r>
            <a:r>
              <a:rPr kumimoji="1" lang="ko-KR" altLang="en-US" dirty="0"/>
              <a:t> 모델링 시 특성 중요도를 확인한 결과 </a:t>
            </a:r>
            <a:r>
              <a:rPr kumimoji="1" lang="en-US" altLang="ko-KR" dirty="0"/>
              <a:t>Title</a:t>
            </a:r>
            <a:r>
              <a:rPr kumimoji="1" lang="ko-KR" altLang="en-US" dirty="0"/>
              <a:t> 이 중요 변수라고 지목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하지만 상품명</a:t>
            </a:r>
            <a:r>
              <a:rPr kumimoji="1" lang="en-US" altLang="ko-KR" dirty="0"/>
              <a:t>(title)</a:t>
            </a:r>
            <a:r>
              <a:rPr kumimoji="1" lang="ko-KR" altLang="en-US" dirty="0"/>
              <a:t>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가격을 결정하는 요소는 아닌 것이 분명하며 상품명의 </a:t>
            </a:r>
            <a:r>
              <a:rPr kumimoji="1" lang="ko-KR" altLang="en-US" dirty="0" err="1"/>
              <a:t>카디널리티가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많았던게</a:t>
            </a:r>
            <a:r>
              <a:rPr kumimoji="1" lang="ko-KR" altLang="en-US" dirty="0"/>
              <a:t> 분석에 영향을 </a:t>
            </a:r>
            <a:r>
              <a:rPr kumimoji="1" lang="ko-KR" altLang="en-US" dirty="0" err="1"/>
              <a:t>끼쳤으리라</a:t>
            </a:r>
            <a:r>
              <a:rPr kumimoji="1" lang="ko-KR" altLang="en-US" dirty="0"/>
              <a:t> 추측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다음으로 중요하다고 한 </a:t>
            </a:r>
            <a:r>
              <a:rPr kumimoji="1" lang="en-US" altLang="ko-KR" dirty="0" err="1"/>
              <a:t>Price_range_score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또한 타겟인 </a:t>
            </a:r>
            <a:r>
              <a:rPr kumimoji="1" lang="en-US" altLang="ko-KR" dirty="0" err="1"/>
              <a:t>Price_range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바탕으로 도출했기에 깊은 상관관계를 가진다고 추측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3,4</a:t>
            </a:r>
            <a:r>
              <a:rPr kumimoji="1" lang="ko-KR" altLang="en-US" dirty="0"/>
              <a:t> 순위 </a:t>
            </a:r>
            <a:r>
              <a:rPr kumimoji="1" lang="en-US" altLang="ko-KR" dirty="0"/>
              <a:t>Brand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Categroy3</a:t>
            </a:r>
            <a:r>
              <a:rPr kumimoji="1" lang="ko-KR" altLang="en-US" dirty="0"/>
              <a:t>의 연관성도 존재한다고 판단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171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C6DC56-D571-3C86-5A84-1ACFCB408767}"/>
              </a:ext>
            </a:extLst>
          </p:cNvPr>
          <p:cNvSpPr txBox="1"/>
          <p:nvPr/>
        </p:nvSpPr>
        <p:spPr>
          <a:xfrm>
            <a:off x="0" y="13958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 err="1"/>
              <a:t>머신러닝</a:t>
            </a:r>
            <a:r>
              <a:rPr kumimoji="1" lang="ko-KR" altLang="en-US" sz="3200" dirty="0"/>
              <a:t> 최종해석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6C966-9FE6-B02F-FBBD-B2DF9333CE75}"/>
              </a:ext>
            </a:extLst>
          </p:cNvPr>
          <p:cNvSpPr txBox="1"/>
          <p:nvPr/>
        </p:nvSpPr>
        <p:spPr>
          <a:xfrm>
            <a:off x="1066800" y="986589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가설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여성층을 </a:t>
            </a:r>
            <a:r>
              <a:rPr kumimoji="1" lang="ko-KR" altLang="en-US" dirty="0" err="1"/>
              <a:t>타켓으로</a:t>
            </a:r>
            <a:r>
              <a:rPr kumimoji="1" lang="ko-KR" altLang="en-US" dirty="0"/>
              <a:t> 모바일 쇼핑 플랫폼에 최적가격 구성을 위해 고려해야 할 사항은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DF6D0-E746-5F9D-DAD7-C6F6E5068CC2}"/>
              </a:ext>
            </a:extLst>
          </p:cNvPr>
          <p:cNvSpPr txBox="1"/>
          <p:nvPr/>
        </p:nvSpPr>
        <p:spPr>
          <a:xfrm>
            <a:off x="1066800" y="3059668"/>
            <a:ext cx="10058400" cy="17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/>
              <a:t>해석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브랜드와 카테고리</a:t>
            </a:r>
            <a:r>
              <a:rPr kumimoji="1" lang="en-US" altLang="ko-KR" dirty="0"/>
              <a:t>3(</a:t>
            </a:r>
            <a:r>
              <a:rPr kumimoji="1" lang="ko-KR" altLang="en-US" dirty="0"/>
              <a:t>원피스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티셔츠</a:t>
            </a:r>
            <a:r>
              <a:rPr kumimoji="1" lang="en-US" altLang="ko-KR" dirty="0"/>
              <a:t>,</a:t>
            </a:r>
            <a:r>
              <a:rPr kumimoji="1" lang="ko-KR" altLang="en-US" dirty="0"/>
              <a:t>청바지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고려한 판매량 순위를 확인한다</a:t>
            </a:r>
            <a:r>
              <a:rPr kumimoji="1"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판매 순위가 높은 것순으로 정렬하여 최저가격을 확인하고 자사의 플랫폼 가치와 판매 상품의 가치가 높다고 판단되면 최저가 보다 높은 </a:t>
            </a:r>
            <a:r>
              <a:rPr kumimoji="1" lang="ko-KR" altLang="en-US" dirty="0" err="1"/>
              <a:t>금액이어도</a:t>
            </a:r>
            <a:r>
              <a:rPr kumimoji="1" lang="ko-KR" altLang="en-US" dirty="0"/>
              <a:t> 적립이벤트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쿠폰 이벤트를 통한 판매촉진으로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기대고객을 확보할 수 있을 것이라 판단됩니다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74A14C03-B425-F316-4504-270753A3F789}"/>
              </a:ext>
            </a:extLst>
          </p:cNvPr>
          <p:cNvSpPr/>
          <p:nvPr/>
        </p:nvSpPr>
        <p:spPr>
          <a:xfrm>
            <a:off x="5301916" y="1839695"/>
            <a:ext cx="794084" cy="951632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205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C6DC56-D571-3C86-5A84-1ACFCB408767}"/>
              </a:ext>
            </a:extLst>
          </p:cNvPr>
          <p:cNvSpPr txBox="1"/>
          <p:nvPr/>
        </p:nvSpPr>
        <p:spPr>
          <a:xfrm>
            <a:off x="168165" y="171114"/>
            <a:ext cx="11550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/>
              <a:t>프로젝트 피드백</a:t>
            </a:r>
            <a:endParaRPr kumimoji="1" lang="ko-Kore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59562-6FFC-70C4-EDE4-01CD44F2A65A}"/>
              </a:ext>
            </a:extLst>
          </p:cNvPr>
          <p:cNvSpPr txBox="1"/>
          <p:nvPr/>
        </p:nvSpPr>
        <p:spPr>
          <a:xfrm>
            <a:off x="346841" y="956441"/>
            <a:ext cx="11372193" cy="502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 API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이용하기 위해 시간을 상당량 소모했다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활용했음에도 실제 데이터의 의미만 있지 중요 데이터는 있지 않아 모델링에 상당한 고심이 들었다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예를 들어 제일 중요한 판매량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사간 고객 연령층 등은 대외비로 다뤄지는 정보가 </a:t>
            </a:r>
            <a:r>
              <a:rPr kumimoji="1" lang="ko-KR" altLang="en-US" dirty="0" err="1"/>
              <a:t>분석하는데에는</a:t>
            </a:r>
            <a:r>
              <a:rPr kumimoji="1" lang="ko-KR" altLang="en-US" dirty="0"/>
              <a:t> 가장 중요한 정보라 프로젝트에 알맹이가 없다는 느낌이 든다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한정된 데이터 셋으로 는 결과가 뻔한 가설만 나올 수 밖에 없었다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3.</a:t>
            </a:r>
            <a:r>
              <a:rPr kumimoji="1" lang="ko-KR" altLang="en-US" dirty="0"/>
              <a:t> 이를 </a:t>
            </a:r>
            <a:r>
              <a:rPr kumimoji="1" lang="ko-KR" altLang="en-US" dirty="0" err="1"/>
              <a:t>어떻게든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해소시켜보기</a:t>
            </a:r>
            <a:r>
              <a:rPr kumimoji="1" lang="ko-KR" altLang="en-US" dirty="0"/>
              <a:t> 위해 브랜드 포인트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가격 포인트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메이커 포인트 등 유의미한 수치 데이터를 생성했으나 메이커 기업 순위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 기업 순위 까지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로 연동할 시간은 도저히 나오지 않아 나 자신의 주관적인 판단으로 점수를 부여했기에 공신력이 떨어지는 모델이라고 할 수 밖에 없다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실제 데이터를 가져왔다는 것에 만족하는 프로젝트로 마무리 지어야 할 거 같다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1925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9" descr="백화점의 추상적인 흐릿한 배경">
            <a:extLst>
              <a:ext uri="{FF2B5EF4-FFF2-40B4-BE49-F238E27FC236}">
                <a16:creationId xmlns:a16="http://schemas.microsoft.com/office/drawing/2014/main" id="{BE560ECC-FA26-F5F1-3600-32840FCA7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0"/>
            <a:ext cx="12191980" cy="6858002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C2A77EBD-76C7-8EC0-1E58-78B5B11BC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94" y="0"/>
            <a:ext cx="12002814" cy="6858000"/>
          </a:xfrm>
        </p:spPr>
        <p:txBody>
          <a:bodyPr/>
          <a:lstStyle/>
          <a:p>
            <a:pPr algn="ctr"/>
            <a:r>
              <a:rPr lang="ko-Kore-KR" altLang="en-US" dirty="0">
                <a:solidFill>
                  <a:schemeClr val="bg1"/>
                </a:solidFill>
              </a:rPr>
              <a:t>이상으로</a:t>
            </a:r>
            <a:r>
              <a:rPr lang="ko-KR" altLang="en-US" dirty="0">
                <a:solidFill>
                  <a:schemeClr val="bg1"/>
                </a:solidFill>
              </a:rPr>
              <a:t> 발표를 마치겠습니다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480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메모장에 글을 쓰는 사람">
            <a:extLst>
              <a:ext uri="{FF2B5EF4-FFF2-40B4-BE49-F238E27FC236}">
                <a16:creationId xmlns:a16="http://schemas.microsoft.com/office/drawing/2014/main" id="{4305DC5B-1E23-90E8-8E91-60D869118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4" b="14688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53B35B-E20A-AB46-DD21-13A29975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237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en-US" altLang="en-US" sz="6000" b="0" cap="all" spc="150" dirty="0" err="1">
                <a:solidFill>
                  <a:schemeClr val="bg1"/>
                </a:solidFill>
              </a:rPr>
              <a:t>가설</a:t>
            </a:r>
            <a:r>
              <a:rPr kumimoji="1" lang="en-US" altLang="ko-KR" sz="6000" b="0" cap="all" spc="150" dirty="0">
                <a:solidFill>
                  <a:schemeClr val="bg1"/>
                </a:solidFill>
              </a:rPr>
              <a:t> </a:t>
            </a:r>
            <a:r>
              <a:rPr kumimoji="1" lang="ko-KR" altLang="en-US" sz="6000" b="0" cap="all" spc="150" dirty="0">
                <a:solidFill>
                  <a:schemeClr val="bg1"/>
                </a:solidFill>
              </a:rPr>
              <a:t>설정</a:t>
            </a:r>
            <a:endParaRPr kumimoji="1" lang="en-US" altLang="en-US" sz="6000" b="0" cap="all" spc="150" dirty="0">
              <a:solidFill>
                <a:schemeClr val="bg1"/>
              </a:solidFill>
            </a:endParaRP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4D7DCA9F-6A6B-26A5-0423-820CAEF83837}"/>
              </a:ext>
            </a:extLst>
          </p:cNvPr>
          <p:cNvSpPr txBox="1">
            <a:spLocks/>
          </p:cNvSpPr>
          <p:nvPr/>
        </p:nvSpPr>
        <p:spPr>
          <a:xfrm>
            <a:off x="5250511" y="4290191"/>
            <a:ext cx="6081953" cy="134568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None/>
              <a:defRPr sz="2100" b="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1600" spc="150" dirty="0">
                <a:solidFill>
                  <a:schemeClr val="bg1"/>
                </a:solidFill>
              </a:rPr>
              <a:t>우리는 네이버 경쟁사의 카카오 스타일의 데이터 사이언스이며 최적의 상품 가격을 선정하기위해 우리가 고려해야할 성별</a:t>
            </a:r>
            <a:r>
              <a:rPr kumimoji="1" lang="en-US" altLang="ko-KR" sz="1600" spc="150" dirty="0">
                <a:solidFill>
                  <a:schemeClr val="bg1"/>
                </a:solidFill>
              </a:rPr>
              <a:t>,</a:t>
            </a:r>
            <a:r>
              <a:rPr kumimoji="1" lang="ko-KR" altLang="en-US" sz="1600" spc="150" dirty="0">
                <a:solidFill>
                  <a:schemeClr val="bg1"/>
                </a:solidFill>
              </a:rPr>
              <a:t> 플랫폼이 무엇인지 또한 최적가격에 영향을 주는 요소는 무엇인지 찾아야 한다</a:t>
            </a:r>
            <a:r>
              <a:rPr kumimoji="1" lang="en-US" altLang="ko-KR" sz="1600" spc="150" dirty="0">
                <a:solidFill>
                  <a:schemeClr val="bg1"/>
                </a:solidFill>
              </a:rPr>
              <a:t>.</a:t>
            </a:r>
            <a:endParaRPr kumimoji="1" lang="en-US" altLang="en-US" sz="1600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21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텍스트, 실내, 선반이(가) 표시된 사진&#10;&#10;자동 생성된 설명">
            <a:extLst>
              <a:ext uri="{FF2B5EF4-FFF2-40B4-BE49-F238E27FC236}">
                <a16:creationId xmlns:a16="http://schemas.microsoft.com/office/drawing/2014/main" id="{0CDAB623-8257-51C6-04FA-36EB77F9F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9" r="29014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D821FE-9796-A557-90BD-5E3538F2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spc="150"/>
              <a:t>사전 탐색</a:t>
            </a:r>
            <a:endParaRPr kumimoji="1" lang="en-US" altLang="en-US" sz="3600" spc="1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C7E24-3CA2-C5E0-3571-C68CC0E78CE1}"/>
              </a:ext>
            </a:extLst>
          </p:cNvPr>
          <p:cNvSpPr txBox="1"/>
          <p:nvPr/>
        </p:nvSpPr>
        <p:spPr>
          <a:xfrm>
            <a:off x="4921857" y="2268656"/>
            <a:ext cx="6627226" cy="350593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 indent="-34290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kumimoji="1" lang="ko-KR" alt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어느 성별이 패션의류를 더 많이 검색할까</a:t>
            </a:r>
            <a:r>
              <a:rPr kumimoji="1" lang="en-US" altLang="ko-KR" spc="15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indent="-34290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endParaRPr kumimoji="1" lang="en-US" altLang="ko-KR" spc="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kumimoji="1" lang="ko-KR" alt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어느 기기</a:t>
            </a:r>
            <a:r>
              <a:rPr kumimoji="1" lang="en-US" altLang="ko-KR" spc="150">
                <a:solidFill>
                  <a:schemeClr val="tx1">
                    <a:lumMod val="75000"/>
                    <a:lumOff val="25000"/>
                  </a:schemeClr>
                </a:solidFill>
              </a:rPr>
              <a:t>(PC, Mobile) </a:t>
            </a:r>
            <a:r>
              <a:rPr kumimoji="1" lang="ko-KR" alt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을 사용해서 검색할까</a:t>
            </a:r>
            <a:r>
              <a:rPr kumimoji="1" lang="en-US" altLang="ko-KR" spc="15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indent="-34290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endParaRPr kumimoji="1" lang="en-US" altLang="ko-KR" spc="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kumimoji="1" lang="ko-KR" alt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최근에 검색된 패션의류 종류는 무엇이 있을까</a:t>
            </a:r>
            <a:r>
              <a:rPr kumimoji="1" lang="en-US" altLang="ko-KR" spc="15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542250-0476-9EA7-1054-22D67719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116"/>
            <a:ext cx="4419600" cy="4691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D52EEB-4B17-9AF2-E54B-AFD0AD728000}"/>
              </a:ext>
            </a:extLst>
          </p:cNvPr>
          <p:cNvSpPr txBox="1"/>
          <p:nvPr/>
        </p:nvSpPr>
        <p:spPr>
          <a:xfrm>
            <a:off x="28073" y="5678905"/>
            <a:ext cx="801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22</a:t>
            </a:r>
            <a:r>
              <a:rPr kumimoji="1" lang="ko-KR" altLang="en-US" dirty="0"/>
              <a:t>년 한해 여성은 모바일로 패션의류를 더 많이 검색했습니다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DD5693-B314-45AF-CDCC-89522AF79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806117"/>
            <a:ext cx="7772400" cy="4691448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3240861-29DE-4E55-BD17-ECCACAF3FCE4}"/>
              </a:ext>
            </a:extLst>
          </p:cNvPr>
          <p:cNvSpPr/>
          <p:nvPr/>
        </p:nvSpPr>
        <p:spPr>
          <a:xfrm>
            <a:off x="4034588" y="3151840"/>
            <a:ext cx="770021" cy="409074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1DEAF-E2F9-8083-AC03-B1AEA29DB332}"/>
              </a:ext>
            </a:extLst>
          </p:cNvPr>
          <p:cNvSpPr txBox="1"/>
          <p:nvPr/>
        </p:nvSpPr>
        <p:spPr>
          <a:xfrm>
            <a:off x="28073" y="255443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사전</a:t>
            </a:r>
            <a:r>
              <a:rPr kumimoji="1" lang="ko-KR" altLang="en-US" dirty="0"/>
              <a:t> 탐색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성별 및 기기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615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41CDD6-0B31-3159-FD52-D3AA5C319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116"/>
            <a:ext cx="4419600" cy="46914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632407-3252-4DC8-4487-F4CB0CBE3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806116"/>
            <a:ext cx="7772400" cy="4691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F4DF4-F43E-CDED-3F45-55ED1A95FB1F}"/>
              </a:ext>
            </a:extLst>
          </p:cNvPr>
          <p:cNvSpPr txBox="1"/>
          <p:nvPr/>
        </p:nvSpPr>
        <p:spPr>
          <a:xfrm>
            <a:off x="28073" y="5678905"/>
            <a:ext cx="801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22</a:t>
            </a:r>
            <a:r>
              <a:rPr kumimoji="1" lang="ko-KR" altLang="en-US" dirty="0"/>
              <a:t>년 한해 남성은 모바일로 패션의류를 더 많이 검색했습니다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51CAD-A08C-D4DC-5CF4-F6B9C7D233E0}"/>
              </a:ext>
            </a:extLst>
          </p:cNvPr>
          <p:cNvSpPr txBox="1"/>
          <p:nvPr/>
        </p:nvSpPr>
        <p:spPr>
          <a:xfrm>
            <a:off x="28073" y="255443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사전</a:t>
            </a:r>
            <a:r>
              <a:rPr kumimoji="1" lang="ko-KR" altLang="en-US" dirty="0"/>
              <a:t> 탐색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성별 및 기기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10412E2C-B1B5-9058-99F7-82F099C8C9DA}"/>
              </a:ext>
            </a:extLst>
          </p:cNvPr>
          <p:cNvSpPr/>
          <p:nvPr/>
        </p:nvSpPr>
        <p:spPr>
          <a:xfrm>
            <a:off x="4034588" y="3151840"/>
            <a:ext cx="770021" cy="409074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20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708A9-663F-4C8D-9DCE-2BE8A12F7C4F}"/>
              </a:ext>
            </a:extLst>
          </p:cNvPr>
          <p:cNvSpPr txBox="1"/>
          <p:nvPr/>
        </p:nvSpPr>
        <p:spPr>
          <a:xfrm>
            <a:off x="28073" y="255443"/>
            <a:ext cx="270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사전</a:t>
            </a:r>
            <a:r>
              <a:rPr kumimoji="1" lang="ko-KR" altLang="en-US" dirty="0"/>
              <a:t> 탐색 </a:t>
            </a:r>
            <a:r>
              <a:rPr kumimoji="1" lang="en-US" altLang="ko-KR" dirty="0"/>
              <a:t>(</a:t>
            </a:r>
            <a:r>
              <a:rPr kumimoji="1" lang="ko-KR" altLang="en-US" dirty="0"/>
              <a:t>검색 성별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DCF55E-5A9B-5600-5534-ACBB2A58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2" y="1046313"/>
            <a:ext cx="6192253" cy="5150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A7026-D6E6-A021-04FE-78EF8B579586}"/>
              </a:ext>
            </a:extLst>
          </p:cNvPr>
          <p:cNvSpPr txBox="1"/>
          <p:nvPr/>
        </p:nvSpPr>
        <p:spPr>
          <a:xfrm>
            <a:off x="6593305" y="3105834"/>
            <a:ext cx="535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2</a:t>
            </a:r>
            <a:r>
              <a:rPr kumimoji="1" lang="ko-KR" altLang="en-US" dirty="0"/>
              <a:t>년 기준 여성이 남성보다 패션의류를 더 많이 검색했습니다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4078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708A9-663F-4C8D-9DCE-2BE8A12F7C4F}"/>
              </a:ext>
            </a:extLst>
          </p:cNvPr>
          <p:cNvSpPr txBox="1"/>
          <p:nvPr/>
        </p:nvSpPr>
        <p:spPr>
          <a:xfrm>
            <a:off x="28073" y="255443"/>
            <a:ext cx="37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사전</a:t>
            </a:r>
            <a:r>
              <a:rPr kumimoji="1" lang="ko-KR" altLang="en-US" dirty="0"/>
              <a:t> 탐색 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최신 검색 트랜드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514162-653D-2FD4-389B-10DC1068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8" y="928372"/>
            <a:ext cx="6176210" cy="5265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D7B6-6F6A-4221-58A4-55ADB318EF10}"/>
              </a:ext>
            </a:extLst>
          </p:cNvPr>
          <p:cNvSpPr txBox="1"/>
          <p:nvPr/>
        </p:nvSpPr>
        <p:spPr>
          <a:xfrm>
            <a:off x="6376738" y="2967335"/>
            <a:ext cx="571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티셔츠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재킷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트레이닝복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원피스가 강세인 것으로 보아 봄철 외출 시기에 맞물려 </a:t>
            </a:r>
            <a:r>
              <a:rPr kumimoji="1" lang="ko-KR" altLang="en-US" dirty="0" err="1"/>
              <a:t>검색량이</a:t>
            </a:r>
            <a:r>
              <a:rPr kumimoji="1" lang="ko-KR" altLang="en-US" dirty="0"/>
              <a:t> 증가한 것으로 보입니다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55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8" descr="투명한 배경의 돋보기">
            <a:extLst>
              <a:ext uri="{FF2B5EF4-FFF2-40B4-BE49-F238E27FC236}">
                <a16:creationId xmlns:a16="http://schemas.microsoft.com/office/drawing/2014/main" id="{D1BA230F-CB54-E7C9-7283-F68A4F8A5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30EB8-65CA-E299-6F25-B93D9F060A28}"/>
              </a:ext>
            </a:extLst>
          </p:cNvPr>
          <p:cNvSpPr txBox="1"/>
          <p:nvPr/>
        </p:nvSpPr>
        <p:spPr>
          <a:xfrm>
            <a:off x="5329237" y="863600"/>
            <a:ext cx="6007100" cy="3366494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en-US" sz="6000" cap="all" spc="15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최종</a:t>
            </a:r>
            <a:r>
              <a:rPr kumimoji="1" lang="en-US" altLang="ko-KR" sz="6000" cap="all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6000" cap="all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가설</a:t>
            </a:r>
            <a:endParaRPr kumimoji="1" lang="en-US" altLang="ko-KR" sz="6000" cap="all" spc="1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59DE356-B7BF-8F61-82F9-641AB3E0B5E5}"/>
              </a:ext>
            </a:extLst>
          </p:cNvPr>
          <p:cNvSpPr txBox="1">
            <a:spLocks/>
          </p:cNvSpPr>
          <p:nvPr/>
        </p:nvSpPr>
        <p:spPr>
          <a:xfrm>
            <a:off x="5250511" y="4290191"/>
            <a:ext cx="6081953" cy="134568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None/>
              <a:defRPr sz="2100" b="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4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0" kern="1200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2400" spc="150" dirty="0">
                <a:solidFill>
                  <a:schemeClr val="bg1"/>
                </a:solidFill>
              </a:rPr>
              <a:t>여성층 위주로 모바일 플랫폼에 패션의류 상품을 최적가격으로 팔기 위해 어떤 특성을 고려할까 </a:t>
            </a:r>
            <a:endParaRPr kumimoji="1" lang="en-US" altLang="en-US" sz="2400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920708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7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1438</Words>
  <Application>Microsoft Macintosh PowerPoint</Application>
  <PresentationFormat>와이드스크린</PresentationFormat>
  <Paragraphs>226</Paragraphs>
  <Slides>25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Microsoft GothicNeo</vt:lpstr>
      <vt:lpstr>Nanum Barun Gothic</vt:lpstr>
      <vt:lpstr>Söhne</vt:lpstr>
      <vt:lpstr>Arial</vt:lpstr>
      <vt:lpstr>Calibri</vt:lpstr>
      <vt:lpstr>Corbel</vt:lpstr>
      <vt:lpstr>Courier New</vt:lpstr>
      <vt:lpstr>ShojiVTI</vt:lpstr>
      <vt:lpstr>네이버 오픈 API를 이용한 최적 상품 판매전략</vt:lpstr>
      <vt:lpstr>PowerPoint 프레젠테이션</vt:lpstr>
      <vt:lpstr>가설 설정</vt:lpstr>
      <vt:lpstr>사전 탐색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선정</vt:lpstr>
      <vt:lpstr>PowerPoint 프레젠테이션</vt:lpstr>
      <vt:lpstr>PowerPoint 프레젠테이션</vt:lpstr>
      <vt:lpstr>PowerPoint 프레젠테이션</vt:lpstr>
      <vt:lpstr>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모델해석</vt:lpstr>
      <vt:lpstr>PowerPoint 프레젠테이션</vt:lpstr>
      <vt:lpstr>PowerPoint 프레젠테이션</vt:lpstr>
      <vt:lpstr>PowerPoint 프레젠테이션</vt:lpstr>
      <vt:lpstr>이상으로 발표를 마치겠습니다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Production Quaterly Plan</dc:title>
  <dc:creator>Young Seok Kim</dc:creator>
  <cp:lastModifiedBy>Young Seok Kim</cp:lastModifiedBy>
  <cp:revision>6</cp:revision>
  <dcterms:created xsi:type="dcterms:W3CDTF">2023-03-13T00:11:57Z</dcterms:created>
  <dcterms:modified xsi:type="dcterms:W3CDTF">2023-04-12T07:03:55Z</dcterms:modified>
</cp:coreProperties>
</file>